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8" r:id="rId9"/>
    <p:sldId id="266" r:id="rId10"/>
    <p:sldId id="271" r:id="rId11"/>
    <p:sldId id="267" r:id="rId12"/>
    <p:sldId id="269" r:id="rId13"/>
    <p:sldId id="272"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AD406D8-CF2F-42DC-BEF5-14FDAD6979CE}" type="datetimeFigureOut">
              <a:rPr lang="pt-BR" smtClean="0"/>
              <a:t>16/01/2013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AD406D8-CF2F-42DC-BEF5-14FDAD6979CE}" type="datetimeFigureOut">
              <a:rPr lang="pt-BR" smtClean="0"/>
              <a:t>16/01/2013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1AD406D8-CF2F-42DC-BEF5-14FDAD6979CE}" type="datetimeFigureOut">
              <a:rPr lang="pt-BR" smtClean="0"/>
              <a:t>16/01/2013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AD406D8-CF2F-42DC-BEF5-14FDAD6979CE}" type="datetimeFigureOut">
              <a:rPr lang="pt-BR" smtClean="0"/>
              <a:t>16/01/2013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AD406D8-CF2F-42DC-BEF5-14FDAD6979CE}" type="datetimeFigureOut">
              <a:rPr lang="pt-BR" smtClean="0"/>
              <a:t>16/01/2013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1AD406D8-CF2F-42DC-BEF5-14FDAD6979CE}" type="datetimeFigureOut">
              <a:rPr lang="pt-BR" smtClean="0"/>
              <a:t>16/01/2013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A1B62B8-0DA0-4563-A8C9-D41D38DA0188}"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406D8-CF2F-42DC-BEF5-14FDAD6979CE}" type="datetimeFigureOut">
              <a:rPr lang="pt-BR" smtClean="0"/>
              <a:t>16/01/2013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B62B8-0DA0-4563-A8C9-D41D38DA0188}"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sp>
        <p:nvSpPr>
          <p:cNvPr id="5" name="CaixaDeTexto 4"/>
          <p:cNvSpPr txBox="1"/>
          <p:nvPr/>
        </p:nvSpPr>
        <p:spPr>
          <a:xfrm>
            <a:off x="1142976" y="3071810"/>
            <a:ext cx="7047891" cy="784830"/>
          </a:xfrm>
          <a:prstGeom prst="rect">
            <a:avLst/>
          </a:prstGeom>
          <a:noFill/>
        </p:spPr>
        <p:txBody>
          <a:bodyPr wrap="none" rtlCol="0">
            <a:spAutoFit/>
          </a:bodyPr>
          <a:lstStyle/>
          <a:p>
            <a:r>
              <a:rPr lang="pt-BR" sz="4500" dirty="0" err="1"/>
              <a:t>Secondary</a:t>
            </a:r>
            <a:r>
              <a:rPr lang="pt-BR" sz="4500" dirty="0"/>
              <a:t> </a:t>
            </a:r>
            <a:r>
              <a:rPr lang="pt-BR" sz="4500" dirty="0" err="1"/>
              <a:t>electron</a:t>
            </a:r>
            <a:r>
              <a:rPr lang="pt-BR" sz="4500" dirty="0"/>
              <a:t> </a:t>
            </a:r>
            <a:r>
              <a:rPr lang="pt-BR" sz="4500" dirty="0" err="1"/>
              <a:t>detectors</a:t>
            </a:r>
            <a:endParaRPr lang="pt-BR" sz="4500" dirty="0"/>
          </a:p>
        </p:txBody>
      </p:sp>
      <p:sp>
        <p:nvSpPr>
          <p:cNvPr id="6" name="CaixaDeTexto 5"/>
          <p:cNvSpPr txBox="1"/>
          <p:nvPr/>
        </p:nvSpPr>
        <p:spPr>
          <a:xfrm>
            <a:off x="2786050" y="6286520"/>
            <a:ext cx="3786214" cy="369332"/>
          </a:xfrm>
          <a:prstGeom prst="rect">
            <a:avLst/>
          </a:prstGeom>
          <a:noFill/>
        </p:spPr>
        <p:txBody>
          <a:bodyPr wrap="square" rtlCol="0">
            <a:spAutoFit/>
          </a:bodyPr>
          <a:lstStyle/>
          <a:p>
            <a:r>
              <a:rPr lang="en-US" dirty="0" smtClean="0"/>
              <a:t>Anderson </a:t>
            </a:r>
            <a:r>
              <a:rPr lang="en-US" dirty="0" err="1" smtClean="0"/>
              <a:t>Thesing</a:t>
            </a:r>
            <a:r>
              <a:rPr lang="en-US" dirty="0" smtClean="0"/>
              <a:t> – January, 2013</a:t>
            </a:r>
            <a:endParaRPr lang="pt-BR" dirty="0"/>
          </a:p>
        </p:txBody>
      </p:sp>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 name="CaixaDeTexto 4"/>
              <p:cNvSpPr txBox="1"/>
              <p:nvPr/>
            </p:nvSpPr>
            <p:spPr>
              <a:xfrm>
                <a:off x="714348" y="1071546"/>
                <a:ext cx="7572428" cy="3000501"/>
              </a:xfrm>
              <a:prstGeom prst="rect">
                <a:avLst/>
              </a:prstGeom>
              <a:noFill/>
            </p:spPr>
            <p:txBody>
              <a:bodyPr wrap="square" rtlCol="0">
                <a:spAutoFit/>
              </a:bodyPr>
              <a:lstStyle/>
              <a:p>
                <a:pPr algn="just"/>
                <a:r>
                  <a:rPr lang="en-US" sz="2500" u="sng" dirty="0" smtClean="0"/>
                  <a:t>Factors that affect the SE emission</a:t>
                </a:r>
              </a:p>
              <a:p>
                <a:pPr algn="just"/>
                <a:endParaRPr lang="en-US" sz="2500" u="sng" dirty="0">
                  <a:latin typeface="+mj-lt"/>
                </a:endParaRPr>
              </a:p>
              <a:p>
                <a:pPr marL="342900" indent="-342900" algn="just">
                  <a:buFont typeface="Arial" panose="020B0604020202020204" pitchFamily="34" charset="0"/>
                  <a:buChar char="•"/>
                </a:pPr>
                <a:r>
                  <a:rPr lang="en-US" sz="2500" dirty="0" smtClean="0">
                    <a:latin typeface="+mj-lt"/>
                  </a:rPr>
                  <a:t>Energy </a:t>
                </a:r>
                <a:r>
                  <a:rPr lang="en-US" sz="2500" dirty="0" smtClean="0">
                    <a:latin typeface="+mj-lt"/>
                  </a:rPr>
                  <a:t>beam: the maximum emission of the SE depends of the specimen. </a:t>
                </a:r>
                <a:endParaRPr lang="en-US" sz="2500" dirty="0" smtClean="0">
                  <a:latin typeface="+mj-lt"/>
                </a:endParaRPr>
              </a:p>
              <a:p>
                <a:pPr marL="342900" indent="-342900" algn="just">
                  <a:buFont typeface="Arial" panose="020B0604020202020204" pitchFamily="34" charset="0"/>
                  <a:buChar char="•"/>
                </a:pPr>
                <a:r>
                  <a:rPr lang="en-US" sz="2500" dirty="0" smtClean="0">
                    <a:latin typeface="+mj-lt"/>
                  </a:rPr>
                  <a:t>Electron emission yield </a:t>
                </a:r>
                <a14:m>
                  <m:oMath xmlns:m="http://schemas.openxmlformats.org/officeDocument/2006/math">
                    <m:r>
                      <a:rPr lang="en-CA" sz="2500" b="0" i="0" smtClean="0">
                        <a:latin typeface="Calibri (Corpo)"/>
                      </a:rPr>
                      <m:t> </m:t>
                    </m:r>
                    <m:r>
                      <a:rPr lang="en-CA" sz="2500" i="1">
                        <a:latin typeface="+mj-lt"/>
                      </a:rPr>
                      <m:t>𝛿</m:t>
                    </m:r>
                    <m:r>
                      <a:rPr lang="en-CA" sz="2500" i="1">
                        <a:latin typeface="+mj-lt"/>
                      </a:rPr>
                      <m:t>= </m:t>
                    </m:r>
                    <m:f>
                      <m:fPr>
                        <m:ctrlPr>
                          <a:rPr lang="en-CA" sz="2500" i="1">
                            <a:latin typeface="+mj-lt"/>
                          </a:rPr>
                        </m:ctrlPr>
                      </m:fPr>
                      <m:num>
                        <m:sSub>
                          <m:sSubPr>
                            <m:ctrlPr>
                              <a:rPr lang="en-CA" sz="2500" i="1">
                                <a:latin typeface="+mj-lt"/>
                              </a:rPr>
                            </m:ctrlPr>
                          </m:sSubPr>
                          <m:e>
                            <m:r>
                              <a:rPr lang="en-CA" sz="2500" i="1">
                                <a:latin typeface="+mj-lt"/>
                              </a:rPr>
                              <m:t>𝑁</m:t>
                            </m:r>
                          </m:e>
                          <m:sub>
                            <m:r>
                              <a:rPr lang="en-CA" sz="2500" i="1">
                                <a:latin typeface="+mj-lt"/>
                              </a:rPr>
                              <m:t>𝑆𝐸</m:t>
                            </m:r>
                          </m:sub>
                        </m:sSub>
                      </m:num>
                      <m:den>
                        <m:sSub>
                          <m:sSubPr>
                            <m:ctrlPr>
                              <a:rPr lang="en-CA" sz="2500" i="1">
                                <a:latin typeface="+mj-lt"/>
                              </a:rPr>
                            </m:ctrlPr>
                          </m:sSubPr>
                          <m:e>
                            <m:r>
                              <a:rPr lang="en-CA" sz="2500" i="1">
                                <a:latin typeface="+mj-lt"/>
                              </a:rPr>
                              <m:t>𝑁</m:t>
                            </m:r>
                          </m:e>
                          <m:sub>
                            <m:r>
                              <a:rPr lang="en-CA" sz="2500" b="0" i="1" smtClean="0">
                                <a:latin typeface="Cambria Math"/>
                              </a:rPr>
                              <m:t>𝐼</m:t>
                            </m:r>
                            <m:r>
                              <a:rPr lang="en-CA" sz="2500" i="1">
                                <a:latin typeface="+mj-lt"/>
                              </a:rPr>
                              <m:t>𝐸</m:t>
                            </m:r>
                          </m:sub>
                        </m:sSub>
                      </m:den>
                    </m:f>
                  </m:oMath>
                </a14:m>
                <a:endParaRPr lang="en-CA" sz="2500" dirty="0">
                  <a:latin typeface="+mj-lt"/>
                </a:endParaRPr>
              </a:p>
              <a:p>
                <a:pPr marL="342900" indent="-342900" algn="just">
                  <a:buFont typeface="Arial" panose="020B0604020202020204" pitchFamily="34" charset="0"/>
                  <a:buChar char="•"/>
                </a:pPr>
                <a:endParaRPr lang="en-US" sz="2500" dirty="0" smtClean="0"/>
              </a:p>
              <a:p>
                <a:pPr algn="just"/>
                <a:endParaRPr lang="en-US" sz="2500" u="sng" dirty="0" smtClean="0"/>
              </a:p>
            </p:txBody>
          </p:sp>
        </mc:Choice>
        <mc:Fallback>
          <p:sp>
            <p:nvSpPr>
              <p:cNvPr id="5" name="CaixaDeTexto 4"/>
              <p:cNvSpPr txBox="1">
                <a:spLocks noRot="1" noChangeAspect="1" noMove="1" noResize="1" noEditPoints="1" noAdjustHandles="1" noChangeArrowheads="1" noChangeShapeType="1" noTextEdit="1"/>
              </p:cNvSpPr>
              <p:nvPr/>
            </p:nvSpPr>
            <p:spPr>
              <a:xfrm>
                <a:off x="714348" y="1071546"/>
                <a:ext cx="7572428" cy="3000501"/>
              </a:xfrm>
              <a:prstGeom prst="rect">
                <a:avLst/>
              </a:prstGeom>
              <a:blipFill rotWithShape="1">
                <a:blip r:embed="rId3"/>
                <a:stretch>
                  <a:fillRect l="-1288" t="-1423" r="-1369"/>
                </a:stretch>
              </a:blipFill>
            </p:spPr>
            <p:txBody>
              <a:bodyPr/>
              <a:lstStyle/>
              <a:p>
                <a:r>
                  <a:rPr lang="en-CA">
                    <a:noFill/>
                  </a:rPr>
                  <a:t> </a:t>
                </a:r>
              </a:p>
            </p:txBody>
          </p:sp>
        </mc:Fallback>
      </mc:AlternateContent>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3336" y="3501008"/>
            <a:ext cx="5026936"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4814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CaixaDeTexto 4"/>
          <p:cNvSpPr txBox="1"/>
          <p:nvPr/>
        </p:nvSpPr>
        <p:spPr>
          <a:xfrm>
            <a:off x="714348" y="1071546"/>
            <a:ext cx="7572428" cy="5093702"/>
          </a:xfrm>
          <a:prstGeom prst="rect">
            <a:avLst/>
          </a:prstGeom>
          <a:noFill/>
        </p:spPr>
        <p:txBody>
          <a:bodyPr wrap="square" rtlCol="0">
            <a:spAutoFit/>
          </a:bodyPr>
          <a:lstStyle/>
          <a:p>
            <a:pPr algn="just"/>
            <a:r>
              <a:rPr lang="en-US" sz="2500" u="sng" dirty="0" smtClean="0"/>
              <a:t>Everhart and </a:t>
            </a:r>
            <a:r>
              <a:rPr lang="en-US" sz="2500" u="sng" dirty="0" err="1" smtClean="0"/>
              <a:t>Thornley</a:t>
            </a:r>
            <a:r>
              <a:rPr lang="en-US" sz="2500" u="sng" dirty="0" smtClean="0"/>
              <a:t> detector</a:t>
            </a:r>
          </a:p>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smtClean="0"/>
          </a:p>
          <a:p>
            <a:pPr algn="just"/>
            <a:endParaRPr lang="en-US" sz="2500" u="sng" dirty="0"/>
          </a:p>
          <a:p>
            <a:pPr marL="342900" indent="-342900" algn="just">
              <a:buFont typeface="Arial" pitchFamily="34" charset="0"/>
              <a:buChar char="•"/>
            </a:pPr>
            <a:r>
              <a:rPr lang="en-US" sz="2500" dirty="0" smtClean="0"/>
              <a:t>Long service life</a:t>
            </a:r>
          </a:p>
          <a:p>
            <a:pPr marL="342900" indent="-342900" algn="just">
              <a:buFont typeface="Arial" pitchFamily="34" charset="0"/>
              <a:buChar char="•"/>
            </a:pPr>
            <a:r>
              <a:rPr lang="en-US" sz="2500" dirty="0" smtClean="0"/>
              <a:t>Fast response speed</a:t>
            </a:r>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704" y="1806036"/>
            <a:ext cx="5373206"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172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CaixaDeTexto 4"/>
          <p:cNvSpPr txBox="1"/>
          <p:nvPr/>
        </p:nvSpPr>
        <p:spPr>
          <a:xfrm>
            <a:off x="714348" y="1071546"/>
            <a:ext cx="7572428" cy="3554819"/>
          </a:xfrm>
          <a:prstGeom prst="rect">
            <a:avLst/>
          </a:prstGeom>
          <a:noFill/>
        </p:spPr>
        <p:txBody>
          <a:bodyPr wrap="square" rtlCol="0">
            <a:spAutoFit/>
          </a:bodyPr>
          <a:lstStyle/>
          <a:p>
            <a:pPr algn="just"/>
            <a:r>
              <a:rPr lang="en-US" sz="2500" u="sng" dirty="0" smtClean="0"/>
              <a:t>In summary</a:t>
            </a:r>
            <a:r>
              <a:rPr lang="en-US" sz="2500" u="sng" dirty="0" smtClean="0"/>
              <a:t>:</a:t>
            </a:r>
            <a:r>
              <a:rPr lang="en-US" sz="2500" dirty="0" smtClean="0"/>
              <a:t> A SEM image generally refers to a secondary electron image. This image is indispensable particularly for high resolution observation, based on the information source of secondary electron is shallow and small. </a:t>
            </a:r>
            <a:r>
              <a:rPr lang="en-US" sz="2500" u="sng" dirty="0" smtClean="0"/>
              <a:t> </a:t>
            </a:r>
            <a:endParaRPr lang="en-US" sz="2500" u="sng" dirty="0" smtClean="0"/>
          </a:p>
          <a:p>
            <a:pPr algn="just"/>
            <a:endParaRPr lang="en-US" sz="2500" dirty="0"/>
          </a:p>
          <a:p>
            <a:pPr algn="just"/>
            <a:endParaRPr lang="en-US" sz="2500" dirty="0" smtClean="0"/>
          </a:p>
          <a:p>
            <a:pPr algn="just"/>
            <a:endParaRPr lang="en-US" sz="2500" u="sng" dirty="0"/>
          </a:p>
          <a:p>
            <a:pPr algn="just"/>
            <a:endParaRPr lang="en-US" sz="2500" u="sng" dirty="0" smtClean="0"/>
          </a:p>
        </p:txBody>
      </p:sp>
    </p:spTree>
    <p:extLst>
      <p:ext uri="{BB962C8B-B14F-4D97-AF65-F5344CB8AC3E}">
        <p14:creationId xmlns:p14="http://schemas.microsoft.com/office/powerpoint/2010/main" val="499372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CaixaDeTexto 4"/>
          <p:cNvSpPr txBox="1"/>
          <p:nvPr/>
        </p:nvSpPr>
        <p:spPr>
          <a:xfrm>
            <a:off x="2664073" y="2924944"/>
            <a:ext cx="3744416" cy="2785378"/>
          </a:xfrm>
          <a:prstGeom prst="rect">
            <a:avLst/>
          </a:prstGeom>
          <a:noFill/>
        </p:spPr>
        <p:txBody>
          <a:bodyPr wrap="square" rtlCol="0">
            <a:spAutoFit/>
          </a:bodyPr>
          <a:lstStyle/>
          <a:p>
            <a:pPr algn="just"/>
            <a:r>
              <a:rPr lang="en-US" sz="5000" dirty="0" smtClean="0"/>
              <a:t>Thank you!</a:t>
            </a:r>
            <a:endParaRPr lang="en-US" sz="5000" dirty="0" smtClean="0"/>
          </a:p>
          <a:p>
            <a:pPr algn="just"/>
            <a:endParaRPr lang="en-US" sz="5000" dirty="0"/>
          </a:p>
          <a:p>
            <a:pPr algn="just"/>
            <a:endParaRPr lang="en-US" sz="2500" dirty="0" smtClean="0"/>
          </a:p>
          <a:p>
            <a:pPr algn="just"/>
            <a:endParaRPr lang="en-US" sz="2500" u="sng" dirty="0"/>
          </a:p>
          <a:p>
            <a:pPr algn="just"/>
            <a:endParaRPr lang="en-US" sz="2500" u="sng" dirty="0" smtClean="0"/>
          </a:p>
        </p:txBody>
      </p:sp>
    </p:spTree>
    <p:extLst>
      <p:ext uri="{BB962C8B-B14F-4D97-AF65-F5344CB8AC3E}">
        <p14:creationId xmlns:p14="http://schemas.microsoft.com/office/powerpoint/2010/main" val="764037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6"/>
            <a:ext cx="3500462" cy="4708981"/>
          </a:xfrm>
          <a:prstGeom prst="rect">
            <a:avLst/>
          </a:prstGeom>
          <a:noFill/>
        </p:spPr>
        <p:txBody>
          <a:bodyPr wrap="square" rtlCol="0">
            <a:spAutoFit/>
          </a:bodyPr>
          <a:lstStyle/>
          <a:p>
            <a:pPr algn="just"/>
            <a:r>
              <a:rPr lang="en-US" sz="2500" u="sng" dirty="0" smtClean="0"/>
              <a:t>Principle of the SEM</a:t>
            </a:r>
          </a:p>
          <a:p>
            <a:pPr algn="just"/>
            <a:endParaRPr lang="en-US" sz="2500" u="sng" dirty="0" smtClean="0"/>
          </a:p>
          <a:p>
            <a:pPr algn="just"/>
            <a:r>
              <a:rPr lang="en-US" sz="2500" dirty="0" smtClean="0"/>
              <a:t>The SEM is an instrument that scans a sample surface with a finely converged electron beam in a vacuum, detects the signals produced at that time from the sample, and presents a image of the surface of the sample.</a:t>
            </a:r>
            <a:endParaRPr lang="pt-BR" sz="2500" dirty="0"/>
          </a:p>
        </p:txBody>
      </p:sp>
      <p:pic>
        <p:nvPicPr>
          <p:cNvPr id="9" name="Picture 2" descr="http://www.purdue.edu/rem/rs/graphics/sem2.gif"/>
          <p:cNvPicPr>
            <a:picLocks noChangeAspect="1" noChangeArrowheads="1"/>
          </p:cNvPicPr>
          <p:nvPr/>
        </p:nvPicPr>
        <p:blipFill>
          <a:blip r:embed="rId3"/>
          <a:srcRect/>
          <a:stretch>
            <a:fillRect/>
          </a:stretch>
        </p:blipFill>
        <p:spPr bwMode="auto">
          <a:xfrm>
            <a:off x="4924452" y="947756"/>
            <a:ext cx="3505200" cy="52673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2" descr="http://www.texample.net/media/tikz/examples/PNG/scanning-electron-microscopy.png"/>
          <p:cNvPicPr>
            <a:picLocks noChangeAspect="1" noChangeArrowheads="1"/>
          </p:cNvPicPr>
          <p:nvPr/>
        </p:nvPicPr>
        <p:blipFill>
          <a:blip r:embed="rId3">
            <a:lum contrast="10000"/>
          </a:blip>
          <a:srcRect/>
          <a:stretch>
            <a:fillRect/>
          </a:stretch>
        </p:blipFill>
        <p:spPr bwMode="auto">
          <a:xfrm>
            <a:off x="1928794" y="922242"/>
            <a:ext cx="5929354" cy="3649766"/>
          </a:xfrm>
          <a:prstGeom prst="rect">
            <a:avLst/>
          </a:prstGeom>
          <a:noFill/>
        </p:spPr>
      </p:pic>
      <p:sp>
        <p:nvSpPr>
          <p:cNvPr id="10" name="CaixaDeTexto 9"/>
          <p:cNvSpPr txBox="1"/>
          <p:nvPr/>
        </p:nvSpPr>
        <p:spPr>
          <a:xfrm>
            <a:off x="714348" y="4627774"/>
            <a:ext cx="7643866" cy="2015936"/>
          </a:xfrm>
          <a:prstGeom prst="rect">
            <a:avLst/>
          </a:prstGeom>
          <a:noFill/>
        </p:spPr>
        <p:txBody>
          <a:bodyPr wrap="square" rtlCol="0">
            <a:spAutoFit/>
          </a:bodyPr>
          <a:lstStyle/>
          <a:p>
            <a:pPr algn="just"/>
            <a:r>
              <a:rPr lang="en-US" sz="2500" dirty="0" smtClean="0"/>
              <a:t>By irradiating the sample with an electron beam in a vacuum, secondary electrons, backscattered electrons, x-rays and other signals are generated. For the SEM image, secondary electrons and backscattered electrons are used.</a:t>
            </a:r>
            <a:endParaRPr lang="pt-BR" sz="2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6"/>
            <a:ext cx="7572428" cy="3939540"/>
          </a:xfrm>
          <a:prstGeom prst="rect">
            <a:avLst/>
          </a:prstGeom>
          <a:noFill/>
        </p:spPr>
        <p:txBody>
          <a:bodyPr wrap="square" rtlCol="0">
            <a:spAutoFit/>
          </a:bodyPr>
          <a:lstStyle/>
          <a:p>
            <a:pPr algn="just"/>
            <a:r>
              <a:rPr lang="en-US" sz="2500" u="sng" dirty="0" err="1" smtClean="0"/>
              <a:t>Secundary</a:t>
            </a:r>
            <a:r>
              <a:rPr lang="en-US" sz="2500" u="sng" dirty="0" smtClean="0"/>
              <a:t> electrons (SE)</a:t>
            </a:r>
          </a:p>
          <a:p>
            <a:pPr algn="just"/>
            <a:endParaRPr lang="en-US" sz="2500" u="sng" dirty="0" smtClean="0"/>
          </a:p>
          <a:p>
            <a:pPr algn="just">
              <a:buFont typeface="Arial" pitchFamily="34" charset="0"/>
              <a:buChar char="•"/>
            </a:pPr>
            <a:r>
              <a:rPr lang="en-US" sz="2500" dirty="0" smtClean="0"/>
              <a:t> SE are produced near to surface of the sample, and the SE image obtained upon detecting these electrons reflects the fine topographical structure of the sample.</a:t>
            </a:r>
          </a:p>
          <a:p>
            <a:pPr algn="just">
              <a:buFont typeface="Arial" pitchFamily="34" charset="0"/>
              <a:buChar char="•"/>
            </a:pPr>
            <a:endParaRPr lang="en-US" sz="2500" dirty="0"/>
          </a:p>
          <a:p>
            <a:pPr algn="just">
              <a:buFont typeface="Arial" pitchFamily="34" charset="0"/>
              <a:buChar char="•"/>
            </a:pPr>
            <a:r>
              <a:rPr lang="en-US" sz="2500" dirty="0" smtClean="0"/>
              <a:t> SE have a very small energy emitted(≥50 </a:t>
            </a:r>
            <a:r>
              <a:rPr lang="en-US" sz="2500" dirty="0" err="1" smtClean="0"/>
              <a:t>eV</a:t>
            </a:r>
            <a:r>
              <a:rPr lang="en-US" sz="2500" dirty="0" smtClean="0"/>
              <a:t>), therefore, a high resolution image is expectable from the SE signals.</a:t>
            </a:r>
          </a:p>
          <a:p>
            <a:pPr algn="just">
              <a:buFont typeface="Arial" pitchFamily="34" charset="0"/>
              <a:buChar char="•"/>
            </a:pPr>
            <a:endParaRPr lang="en-US" sz="2500" dirty="0"/>
          </a:p>
          <a:p>
            <a:pPr algn="just"/>
            <a:endParaRPr lang="en-US" sz="2500" dirty="0" smtClean="0"/>
          </a:p>
        </p:txBody>
      </p:sp>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4149080"/>
            <a:ext cx="4144882" cy="25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7"/>
            <a:ext cx="7572428" cy="4555093"/>
          </a:xfrm>
          <a:prstGeom prst="rect">
            <a:avLst/>
          </a:prstGeom>
          <a:noFill/>
        </p:spPr>
        <p:txBody>
          <a:bodyPr wrap="square" rtlCol="0">
            <a:spAutoFit/>
          </a:bodyPr>
          <a:lstStyle/>
          <a:p>
            <a:pPr algn="just"/>
            <a:r>
              <a:rPr lang="en-US" sz="2500" u="sng" dirty="0" smtClean="0"/>
              <a:t>There are 3 types of SE:</a:t>
            </a:r>
          </a:p>
          <a:p>
            <a:pPr algn="just"/>
            <a:endParaRPr lang="en-US" sz="2500" u="sng" dirty="0"/>
          </a:p>
          <a:p>
            <a:pPr algn="just"/>
            <a:r>
              <a:rPr lang="en-US" sz="2500" dirty="0" smtClean="0"/>
              <a:t>SE1: </a:t>
            </a:r>
            <a:r>
              <a:rPr lang="en-GB" sz="2800" dirty="0" smtClean="0"/>
              <a:t>First kind of secondary electrons are generated by the incoming electron beam as they enter the surface. The resulted image has high resolution which is only limited by the electron beam diameter.</a:t>
            </a:r>
          </a:p>
          <a:p>
            <a:pPr algn="just">
              <a:buFont typeface="Arial" pitchFamily="34" charset="0"/>
              <a:buChar char="•"/>
            </a:pPr>
            <a:endParaRPr lang="en-US" sz="2500" dirty="0" smtClean="0"/>
          </a:p>
          <a:p>
            <a:pPr algn="just">
              <a:buFont typeface="Arial" pitchFamily="34" charset="0"/>
              <a:buChar char="•"/>
            </a:pPr>
            <a:endParaRPr lang="en-US" sz="2500" dirty="0" smtClean="0"/>
          </a:p>
          <a:p>
            <a:pPr algn="just"/>
            <a:endParaRPr lang="en-US" sz="2500" u="sng" dirty="0" smtClean="0"/>
          </a:p>
          <a:p>
            <a:pPr algn="just"/>
            <a:endParaRPr lang="en-US" sz="2500" u="sng" dirty="0" smtClean="0"/>
          </a:p>
        </p:txBody>
      </p:sp>
      <p:pic>
        <p:nvPicPr>
          <p:cNvPr id="6" name="Picture 3"/>
          <p:cNvPicPr>
            <a:picLocks noChangeAspect="1" noChangeArrowheads="1"/>
          </p:cNvPicPr>
          <p:nvPr/>
        </p:nvPicPr>
        <p:blipFill>
          <a:blip r:embed="rId3" cstate="print"/>
          <a:srcRect/>
          <a:stretch>
            <a:fillRect/>
          </a:stretch>
        </p:blipFill>
        <p:spPr bwMode="auto">
          <a:xfrm>
            <a:off x="4000496" y="4572008"/>
            <a:ext cx="1571625" cy="1619250"/>
          </a:xfrm>
          <a:prstGeom prst="rect">
            <a:avLst/>
          </a:prstGeom>
          <a:noFill/>
          <a:ln w="9525">
            <a:noFill/>
            <a:miter lim="800000"/>
            <a:headEnd/>
            <a:tailEnd/>
          </a:ln>
        </p:spPr>
      </p:pic>
      <p:sp>
        <p:nvSpPr>
          <p:cNvPr id="9" name="Arc 5"/>
          <p:cNvSpPr/>
          <p:nvPr/>
        </p:nvSpPr>
        <p:spPr>
          <a:xfrm rot="10800000">
            <a:off x="3924296" y="3657608"/>
            <a:ext cx="1600200" cy="13716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8"/>
          <p:cNvCxnSpPr/>
          <p:nvPr/>
        </p:nvCxnSpPr>
        <p:spPr>
          <a:xfrm>
            <a:off x="4838696" y="5029208"/>
            <a:ext cx="9144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1"/>
          <p:cNvSpPr/>
          <p:nvPr/>
        </p:nvSpPr>
        <p:spPr>
          <a:xfrm>
            <a:off x="3848096" y="4343408"/>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5"/>
          <p:cNvSpPr/>
          <p:nvPr/>
        </p:nvSpPr>
        <p:spPr>
          <a:xfrm>
            <a:off x="4686296" y="4953008"/>
            <a:ext cx="73152"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3.33333E-6 -1.11111E-6 C 0.00695 0.02569 0.01389 0.05162 0.02865 0.06736 C 0.04341 0.0831 0.0783 0.09051 0.08855 0.09514 " pathEditMode="relative" ptsTypes="aaA">
                                      <p:cBhvr>
                                        <p:cTn id="6" dur="1000" fill="hold"/>
                                        <p:tgtEl>
                                          <p:spTgt spid="11"/>
                                        </p:tgtEl>
                                        <p:attrNameLst>
                                          <p:attrName>ppt_x</p:attrName>
                                          <p:attrName>ppt_y</p:attrName>
                                        </p:attrNameLst>
                                      </p:cBhvr>
                                    </p:animMotion>
                                  </p:childTnLst>
                                </p:cTn>
                              </p:par>
                            </p:childTnLst>
                          </p:cTn>
                        </p:par>
                        <p:par>
                          <p:cTn id="7" fill="hold">
                            <p:stCondLst>
                              <p:cond delay="1000"/>
                            </p:stCondLst>
                            <p:childTnLst>
                              <p:par>
                                <p:cTn id="8" presetID="63" presetClass="path" presetSubtype="0" accel="50000" decel="50000" fill="hold" grpId="1" nodeType="afterEffect">
                                  <p:stCondLst>
                                    <p:cond delay="0"/>
                                  </p:stCondLst>
                                  <p:childTnLst>
                                    <p:animMotion origin="layout" path="M 0.08854 0.09514 L 0.20416 0.09445 " pathEditMode="relative" rAng="0" ptsTypes="AA">
                                      <p:cBhvr>
                                        <p:cTn id="9" dur="3000" fill="hold"/>
                                        <p:tgtEl>
                                          <p:spTgt spid="11"/>
                                        </p:tgtEl>
                                        <p:attrNameLst>
                                          <p:attrName>ppt_x</p:attrName>
                                          <p:attrName>ppt_y</p:attrName>
                                        </p:attrNameLst>
                                      </p:cBhvr>
                                      <p:rCtr x="58" y="0"/>
                                    </p:animMotion>
                                  </p:childTnLst>
                                </p:cTn>
                              </p:par>
                              <p:par>
                                <p:cTn id="10" presetID="0" presetClass="path" presetSubtype="0" accel="50000" decel="50000" fill="hold" grpId="0" nodeType="withEffect">
                                  <p:stCondLst>
                                    <p:cond delay="0"/>
                                  </p:stCondLst>
                                  <p:childTnLst>
                                    <p:animMotion origin="layout" path="M -0.00295 0.00625 C 0.01146 0.0037 0.02656 0.00208 0.03941 -0.00671 C 0.05191 -0.01597 0.06389 -0.03009 0.07188 -0.04838 C 0.07969 -0.06667 0.08316 -0.0919 0.08768 -0.11667 " pathEditMode="relative" rAng="0" ptsTypes="aaaA">
                                      <p:cBhvr>
                                        <p:cTn id="11" dur="3000" fill="hold"/>
                                        <p:tgtEl>
                                          <p:spTgt spid="12"/>
                                        </p:tgtEl>
                                        <p:attrNameLst>
                                          <p:attrName>ppt_x</p:attrName>
                                          <p:attrName>ppt_y</p:attrName>
                                        </p:attrNameLst>
                                      </p:cBhvr>
                                      <p:rCtr x="45" y="-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7"/>
            <a:ext cx="7572428" cy="3985706"/>
          </a:xfrm>
          <a:prstGeom prst="rect">
            <a:avLst/>
          </a:prstGeom>
          <a:noFill/>
        </p:spPr>
        <p:txBody>
          <a:bodyPr wrap="square" rtlCol="0">
            <a:spAutoFit/>
          </a:bodyPr>
          <a:lstStyle/>
          <a:p>
            <a:pPr algn="just"/>
            <a:r>
              <a:rPr lang="en-US" sz="2300" dirty="0" smtClean="0"/>
              <a:t>SE2: </a:t>
            </a:r>
            <a:r>
              <a:rPr lang="en-GB" sz="2300" dirty="0" smtClean="0"/>
              <a:t>The secondary electrons that are generated by the backscattered electrons have returned to the surface after several inelastic scattering events. SE2 come from a surface area which is bigger than the spot of the incoming electrons </a:t>
            </a:r>
            <a:r>
              <a:rPr lang="en-GB" sz="2300" dirty="0" smtClean="0">
                <a:sym typeface="Wingdings" pitchFamily="2" charset="2"/>
              </a:rPr>
              <a:t>, also bigger than surface area of SE1. Therefore resolution is less than resolution of SE1.</a:t>
            </a:r>
            <a:endParaRPr lang="en-GB" sz="2300" dirty="0" smtClean="0"/>
          </a:p>
          <a:p>
            <a:pPr algn="just"/>
            <a:endParaRPr lang="en-GB" sz="2300" dirty="0" smtClean="0"/>
          </a:p>
          <a:p>
            <a:pPr algn="just">
              <a:buFont typeface="Arial" pitchFamily="34" charset="0"/>
              <a:buChar char="•"/>
            </a:pPr>
            <a:endParaRPr lang="en-US" sz="2300" dirty="0" smtClean="0"/>
          </a:p>
          <a:p>
            <a:pPr algn="just">
              <a:buFont typeface="Arial" pitchFamily="34" charset="0"/>
              <a:buChar char="•"/>
            </a:pPr>
            <a:endParaRPr lang="en-US" sz="2300" dirty="0" smtClean="0"/>
          </a:p>
          <a:p>
            <a:pPr algn="just"/>
            <a:endParaRPr lang="en-US" sz="2300" u="sng" dirty="0" smtClean="0"/>
          </a:p>
          <a:p>
            <a:pPr algn="just"/>
            <a:endParaRPr lang="en-US" sz="2300" u="sng" dirty="0" smtClean="0"/>
          </a:p>
        </p:txBody>
      </p:sp>
      <p:pic>
        <p:nvPicPr>
          <p:cNvPr id="18" name="Picture 2"/>
          <p:cNvPicPr>
            <a:picLocks noChangeAspect="1" noChangeArrowheads="1"/>
          </p:cNvPicPr>
          <p:nvPr/>
        </p:nvPicPr>
        <p:blipFill>
          <a:blip r:embed="rId3" cstate="print"/>
          <a:srcRect/>
          <a:stretch>
            <a:fillRect/>
          </a:stretch>
        </p:blipFill>
        <p:spPr bwMode="auto">
          <a:xfrm>
            <a:off x="2285984" y="3262336"/>
            <a:ext cx="4848225" cy="3524250"/>
          </a:xfrm>
          <a:prstGeom prst="rect">
            <a:avLst/>
          </a:prstGeom>
          <a:noFill/>
          <a:ln w="9525">
            <a:noFill/>
            <a:miter lim="800000"/>
            <a:headEnd/>
            <a:tailEnd/>
          </a:ln>
        </p:spPr>
      </p:pic>
      <p:sp>
        <p:nvSpPr>
          <p:cNvPr id="19" name="Oval 7"/>
          <p:cNvSpPr/>
          <p:nvPr/>
        </p:nvSpPr>
        <p:spPr>
          <a:xfrm>
            <a:off x="2819384" y="3719536"/>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8"/>
          <p:cNvSpPr/>
          <p:nvPr/>
        </p:nvSpPr>
        <p:spPr>
          <a:xfrm>
            <a:off x="5714984" y="4786335"/>
            <a:ext cx="76200" cy="73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399 0.00833 C 0.00173 0.10972 -0.00052 0.21134 0.00711 0.27083 C 0.01475 0.33032 0.02725 0.34722 0.04982 0.36527 C 0.07239 0.38333 0.11059 0.37916 0.14253 0.37916 C 0.17448 0.37916 0.21736 0.37361 0.24149 0.36527 C 0.26562 0.35694 0.27708 0.3456 0.28732 0.32916 C 0.29757 0.31273 0.29878 0.28889 0.30295 0.26666 C 0.30711 0.24444 0.30989 0.21018 0.31232 0.19583 C 0.31475 0.18148 0.31666 0.18564 0.31753 0.18055 C 0.3184 0.17546 0.31788 0.17037 0.31753 0.16527 " pathEditMode="relative" rAng="0" ptsTypes="aaaaaaaaaA">
                                      <p:cBhvr>
                                        <p:cTn id="6" dur="3000" fill="hold"/>
                                        <p:tgtEl>
                                          <p:spTgt spid="19"/>
                                        </p:tgtEl>
                                        <p:attrNameLst>
                                          <p:attrName>ppt_x</p:attrName>
                                          <p:attrName>ppt_y</p:attrName>
                                        </p:attrNameLst>
                                      </p:cBhvr>
                                      <p:rCtr x="15500" y="188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087 -0.01643 C -0.00104 -0.04653 -0.00295 -0.07639 -0.00416 -0.08866 " pathEditMode="relative" rAng="0" ptsTypes="aA">
                                      <p:cBhvr>
                                        <p:cTn id="10" dur="3000" fill="hold"/>
                                        <p:tgtEl>
                                          <p:spTgt spid="20"/>
                                        </p:tgtEl>
                                        <p:attrNameLst>
                                          <p:attrName>ppt_x</p:attrName>
                                          <p:attrName>ppt_y</p:attrName>
                                        </p:attrNameLst>
                                      </p:cBhvr>
                                      <p:rCtr x="-300" y="-3600"/>
                                    </p:animMotion>
                                  </p:childTnLst>
                                </p:cTn>
                              </p:par>
                              <p:par>
                                <p:cTn id="11" presetID="0" presetClass="path" presetSubtype="0" accel="50000" decel="50000" fill="hold" grpId="1" nodeType="withEffect">
                                  <p:stCondLst>
                                    <p:cond delay="0"/>
                                  </p:stCondLst>
                                  <p:childTnLst>
                                    <p:animMotion origin="layout" path="M 0.32083 0.14977 C 0.32083 0.15 0.31718 0.07338 0.31354 -0.00301 " pathEditMode="relative" rAng="0" ptsTypes="aA">
                                      <p:cBhvr>
                                        <p:cTn id="12" dur="3000" fill="hold"/>
                                        <p:tgtEl>
                                          <p:spTgt spid="19"/>
                                        </p:tgtEl>
                                        <p:attrNameLst>
                                          <p:attrName>ppt_x</p:attrName>
                                          <p:attrName>ppt_y</p:attrName>
                                        </p:attrNameLst>
                                      </p:cBhvr>
                                      <p:rCtr x="-400" y="-7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7"/>
            <a:ext cx="7572428" cy="1384995"/>
          </a:xfrm>
          <a:prstGeom prst="rect">
            <a:avLst/>
          </a:prstGeom>
          <a:noFill/>
        </p:spPr>
        <p:txBody>
          <a:bodyPr wrap="square" rtlCol="0">
            <a:spAutoFit/>
          </a:bodyPr>
          <a:lstStyle/>
          <a:p>
            <a:pPr algn="just"/>
            <a:r>
              <a:rPr lang="en-US" sz="2500" dirty="0" smtClean="0"/>
              <a:t>SE3: </a:t>
            </a:r>
            <a:r>
              <a:rPr lang="en-US" sz="2800" dirty="0" smtClean="0"/>
              <a:t>The generator of  this kind is the SE2 that enters the lens surface and get scattered.  Thus, it will result in a decrease of resolution.</a:t>
            </a:r>
            <a:endParaRPr lang="en-US" sz="2500" u="sng"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aixaDeTexto 6"/>
          <p:cNvSpPr txBox="1"/>
          <p:nvPr/>
        </p:nvSpPr>
        <p:spPr>
          <a:xfrm>
            <a:off x="714348" y="1071547"/>
            <a:ext cx="7572428" cy="4708981"/>
          </a:xfrm>
          <a:prstGeom prst="rect">
            <a:avLst/>
          </a:prstGeom>
          <a:noFill/>
        </p:spPr>
        <p:txBody>
          <a:bodyPr wrap="square" rtlCol="0">
            <a:spAutoFit/>
          </a:bodyPr>
          <a:lstStyle/>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smtClean="0"/>
          </a:p>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a:p>
          <a:p>
            <a:pPr algn="just"/>
            <a:endParaRPr lang="en-US" sz="2500" u="sng" dirty="0" smtClean="0"/>
          </a:p>
          <a:p>
            <a:pPr algn="just"/>
            <a:endParaRPr lang="en-US" sz="2500" u="sng" dirty="0" smtClean="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1340768"/>
            <a:ext cx="7390324" cy="417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1726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eb.uvic.ca/ail/techniques/uv_hst_colour.jpg"/>
          <p:cNvPicPr>
            <a:picLocks noChangeAspect="1" noChangeArrowheads="1"/>
          </p:cNvPicPr>
          <p:nvPr/>
        </p:nvPicPr>
        <p:blipFill>
          <a:blip r:embed="rId2" cstate="print"/>
          <a:srcRect/>
          <a:stretch>
            <a:fillRect/>
          </a:stretch>
        </p:blipFill>
        <p:spPr bwMode="auto">
          <a:xfrm>
            <a:off x="714348" y="142853"/>
            <a:ext cx="1857388" cy="717138"/>
          </a:xfrm>
          <a:prstGeom prst="rect">
            <a:avLst/>
          </a:prstGeom>
          <a:noFill/>
        </p:spPr>
      </p:pic>
      <p:cxnSp>
        <p:nvCxnSpPr>
          <p:cNvPr id="8" name="Conector reto 7"/>
          <p:cNvCxnSpPr/>
          <p:nvPr/>
        </p:nvCxnSpPr>
        <p:spPr>
          <a:xfrm>
            <a:off x="285720" y="857232"/>
            <a:ext cx="85011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CaixaDeTexto 4"/>
          <p:cNvSpPr txBox="1"/>
          <p:nvPr/>
        </p:nvSpPr>
        <p:spPr>
          <a:xfrm>
            <a:off x="714348" y="1071546"/>
            <a:ext cx="7572428" cy="3539430"/>
          </a:xfrm>
          <a:prstGeom prst="rect">
            <a:avLst/>
          </a:prstGeom>
          <a:noFill/>
        </p:spPr>
        <p:txBody>
          <a:bodyPr wrap="square" rtlCol="0">
            <a:spAutoFit/>
          </a:bodyPr>
          <a:lstStyle/>
          <a:p>
            <a:pPr algn="just"/>
            <a:r>
              <a:rPr lang="en-US" sz="2500" u="sng" dirty="0" smtClean="0"/>
              <a:t>Factors that affect the SE emission</a:t>
            </a:r>
          </a:p>
          <a:p>
            <a:pPr algn="just"/>
            <a:endParaRPr lang="en-US" sz="2500" u="sng" dirty="0"/>
          </a:p>
          <a:p>
            <a:pPr marL="342900" indent="-342900" algn="just">
              <a:buFont typeface="Arial" panose="020B0604020202020204" pitchFamily="34" charset="0"/>
              <a:buChar char="•"/>
            </a:pPr>
            <a:r>
              <a:rPr lang="en-US" sz="2500" dirty="0" smtClean="0"/>
              <a:t>Atomic number (Z): when the Z increase, the emission of SE increase too.</a:t>
            </a:r>
            <a:r>
              <a:rPr lang="en-US" sz="2500" u="sng" dirty="0" smtClean="0"/>
              <a:t> </a:t>
            </a:r>
            <a:endParaRPr lang="en-US" sz="2500" u="sng" dirty="0" smtClean="0"/>
          </a:p>
          <a:p>
            <a:pPr algn="just"/>
            <a:endParaRPr lang="en-US" sz="2500" u="sng" dirty="0" smtClean="0"/>
          </a:p>
          <a:p>
            <a:pPr marL="342900" indent="-342900" algn="just">
              <a:buFont typeface="Arial" panose="020B0604020202020204" pitchFamily="34" charset="0"/>
              <a:buChar char="•"/>
            </a:pPr>
            <a:r>
              <a:rPr lang="en-US" sz="2500" dirty="0" smtClean="0"/>
              <a:t>Incident </a:t>
            </a:r>
            <a:r>
              <a:rPr lang="en-US" sz="2500" dirty="0" smtClean="0"/>
              <a:t>angle of electron beam</a:t>
            </a:r>
          </a:p>
          <a:p>
            <a:pPr algn="just"/>
            <a:endParaRPr lang="en-CA" sz="2400" dirty="0"/>
          </a:p>
          <a:p>
            <a:pPr marL="342900" indent="-342900" algn="just">
              <a:buFont typeface="Arial" panose="020B0604020202020204" pitchFamily="34" charset="0"/>
              <a:buChar char="•"/>
            </a:pPr>
            <a:endParaRPr lang="en-US" sz="2500" dirty="0" smtClean="0"/>
          </a:p>
          <a:p>
            <a:pPr algn="just"/>
            <a:endParaRPr lang="en-US" sz="2500" u="sng" dirty="0" smtClean="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4005064"/>
            <a:ext cx="2991136" cy="14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5616" y="3645024"/>
            <a:ext cx="4224990" cy="28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2882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395</Words>
  <Application>Microsoft Office PowerPoint</Application>
  <PresentationFormat>Apresentação na tela (4:3)</PresentationFormat>
  <Paragraphs>60</Paragraphs>
  <Slides>13</Slides>
  <Notes>0</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Anderson</dc:creator>
  <cp:lastModifiedBy>Anderson Thesing</cp:lastModifiedBy>
  <cp:revision>34</cp:revision>
  <dcterms:created xsi:type="dcterms:W3CDTF">2012-11-20T23:50:39Z</dcterms:created>
  <dcterms:modified xsi:type="dcterms:W3CDTF">2013-01-17T05:33:46Z</dcterms:modified>
</cp:coreProperties>
</file>